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65" r:id="rId3"/>
    <p:sldId id="266" r:id="rId4"/>
    <p:sldId id="263" r:id="rId5"/>
    <p:sldId id="264" r:id="rId6"/>
    <p:sldId id="292" r:id="rId7"/>
    <p:sldId id="268" r:id="rId8"/>
    <p:sldId id="287" r:id="rId9"/>
    <p:sldId id="270" r:id="rId10"/>
    <p:sldId id="280" r:id="rId11"/>
    <p:sldId id="282" r:id="rId12"/>
    <p:sldId id="283" r:id="rId13"/>
    <p:sldId id="281" r:id="rId14"/>
    <p:sldId id="269" r:id="rId15"/>
    <p:sldId id="289" r:id="rId16"/>
    <p:sldId id="293" r:id="rId17"/>
    <p:sldId id="259" r:id="rId18"/>
    <p:sldId id="262" r:id="rId19"/>
    <p:sldId id="260" r:id="rId20"/>
    <p:sldId id="294" r:id="rId21"/>
    <p:sldId id="256" r:id="rId22"/>
    <p:sldId id="272" r:id="rId23"/>
    <p:sldId id="285" r:id="rId24"/>
    <p:sldId id="286" r:id="rId25"/>
    <p:sldId id="271" r:id="rId26"/>
    <p:sldId id="275" r:id="rId27"/>
    <p:sldId id="274" r:id="rId28"/>
    <p:sldId id="276" r:id="rId29"/>
    <p:sldId id="273" r:id="rId30"/>
    <p:sldId id="290" r:id="rId31"/>
    <p:sldId id="277" r:id="rId32"/>
    <p:sldId id="278" r:id="rId33"/>
    <p:sldId id="25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94667" autoAdjust="0"/>
  </p:normalViewPr>
  <p:slideViewPr>
    <p:cSldViewPr snapToGrid="0">
      <p:cViewPr varScale="1">
        <p:scale>
          <a:sx n="68" d="100"/>
          <a:sy n="68" d="100"/>
        </p:scale>
        <p:origin x="39" y="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5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6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2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4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3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7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9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4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6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4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06AB0-D5DD-4630-8ADE-20E38A87DC5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26E9E-EB8F-436A-B0AD-98D93EF3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0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zanalytics/Juliacon2019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szanalytics/BayesTesting.j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Probabilistic Biostatistics with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		</a:t>
            </a:r>
            <a:r>
              <a:rPr lang="en-US" sz="3500" b="1" dirty="0" smtClean="0"/>
              <a:t>Jeff Mills</a:t>
            </a:r>
            <a:r>
              <a:rPr lang="en-US" sz="3500" dirty="0" smtClean="0"/>
              <a:t>, 	University of Cincinnati</a:t>
            </a:r>
          </a:p>
          <a:p>
            <a:pPr marL="0" indent="0">
              <a:buNone/>
            </a:pPr>
            <a:r>
              <a:rPr lang="en-US" sz="3500" b="1" dirty="0" smtClean="0"/>
              <a:t>		Jeff Strawn</a:t>
            </a:r>
            <a:r>
              <a:rPr lang="en-US" sz="3500" dirty="0" smtClean="0"/>
              <a:t>, University of Cincinnati and </a:t>
            </a:r>
            <a:endParaRPr lang="en-US" sz="3500" dirty="0"/>
          </a:p>
          <a:p>
            <a:pPr marL="0" indent="0">
              <a:buNone/>
            </a:pPr>
            <a:r>
              <a:rPr lang="en-US" sz="3500" dirty="0" smtClean="0"/>
              <a:t>				   Cincinnati Children’s Hospital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Thanks to:</a:t>
            </a:r>
          </a:p>
          <a:p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b="1" dirty="0" err="1" smtClean="0"/>
              <a:t>JuliaCon</a:t>
            </a:r>
            <a:r>
              <a:rPr lang="en-US" b="1" dirty="0" smtClean="0"/>
              <a:t> organizers </a:t>
            </a:r>
            <a:r>
              <a:rPr lang="en-US" dirty="0" smtClean="0"/>
              <a:t>for the opportunity to present.</a:t>
            </a:r>
          </a:p>
          <a:p>
            <a:r>
              <a:rPr lang="en-US" dirty="0" smtClean="0"/>
              <a:t> The </a:t>
            </a:r>
            <a:r>
              <a:rPr lang="en-US" b="1" dirty="0" smtClean="0"/>
              <a:t>Yung Family Foundation </a:t>
            </a:r>
            <a:r>
              <a:rPr lang="en-US" dirty="0" smtClean="0"/>
              <a:t>and </a:t>
            </a:r>
            <a:r>
              <a:rPr lang="en-US" b="1" dirty="0" smtClean="0"/>
              <a:t>Taft Research Foundation </a:t>
            </a:r>
            <a:r>
              <a:rPr lang="en-US" dirty="0" smtClean="0"/>
              <a:t>for  	  	research support.</a:t>
            </a:r>
          </a:p>
          <a:p>
            <a:r>
              <a:rPr lang="en-US" dirty="0" smtClean="0"/>
              <a:t> </a:t>
            </a:r>
            <a:r>
              <a:rPr lang="en-US" dirty="0"/>
              <a:t>and credit due to </a:t>
            </a:r>
            <a:r>
              <a:rPr lang="en-US" b="1" dirty="0"/>
              <a:t>many other colleagues and coworkers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763" y="631403"/>
            <a:ext cx="1067927" cy="75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2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223" y="365125"/>
            <a:ext cx="11086011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MCMC</a:t>
            </a:r>
            <a:r>
              <a:rPr lang="en-US" sz="3600" dirty="0" smtClean="0">
                <a:latin typeface="+mn-lt"/>
              </a:rPr>
              <a:t>  +             =          (</a:t>
            </a:r>
            <a:r>
              <a:rPr lang="en-US" sz="3600" b="1" dirty="0" smtClean="0">
                <a:latin typeface="+mn-lt"/>
              </a:rPr>
              <a:t>K</a:t>
            </a:r>
            <a:r>
              <a:rPr lang="en-US" sz="3600" dirty="0" smtClean="0">
                <a:latin typeface="+mn-lt"/>
              </a:rPr>
              <a:t>eeping </a:t>
            </a:r>
            <a:r>
              <a:rPr lang="en-US" sz="3600" b="1" dirty="0" smtClean="0">
                <a:latin typeface="+mn-lt"/>
              </a:rPr>
              <a:t>I</a:t>
            </a:r>
            <a:r>
              <a:rPr lang="en-US" sz="3600" dirty="0" smtClean="0">
                <a:latin typeface="+mn-lt"/>
              </a:rPr>
              <a:t>t </a:t>
            </a:r>
            <a:r>
              <a:rPr lang="en-US" sz="3600" b="1" dirty="0" smtClean="0">
                <a:latin typeface="+mn-lt"/>
              </a:rPr>
              <a:t>S</a:t>
            </a:r>
            <a:r>
              <a:rPr lang="en-US" sz="3600" dirty="0" smtClean="0">
                <a:latin typeface="+mn-lt"/>
              </a:rPr>
              <a:t>ophisticatedly </a:t>
            </a:r>
            <a:r>
              <a:rPr lang="en-US" sz="3600" b="1" dirty="0" smtClean="0">
                <a:latin typeface="+mn-lt"/>
              </a:rPr>
              <a:t>S</a:t>
            </a:r>
            <a:r>
              <a:rPr lang="en-US" sz="3600" dirty="0" smtClean="0">
                <a:latin typeface="+mn-lt"/>
              </a:rPr>
              <a:t>imple)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“Bayesian machinery” of Markov chain Monte Carlo (</a:t>
            </a:r>
            <a:r>
              <a:rPr lang="en-US" dirty="0">
                <a:solidFill>
                  <a:srgbClr val="00B050"/>
                </a:solidFill>
              </a:rPr>
              <a:t>MCMC</a:t>
            </a:r>
            <a:r>
              <a:rPr lang="en-US" dirty="0"/>
              <a:t>) methods together with </a:t>
            </a:r>
            <a:r>
              <a:rPr lang="en-US" dirty="0">
                <a:solidFill>
                  <a:srgbClr val="00B050"/>
                </a:solidFill>
              </a:rPr>
              <a:t>Julia</a:t>
            </a:r>
            <a:r>
              <a:rPr lang="en-US" dirty="0"/>
              <a:t> offer a </a:t>
            </a:r>
            <a:r>
              <a:rPr lang="en-US" dirty="0">
                <a:solidFill>
                  <a:srgbClr val="00B050"/>
                </a:solidFill>
              </a:rPr>
              <a:t>solution to this “two-field problem”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enable </a:t>
            </a:r>
            <a:r>
              <a:rPr lang="en-US" dirty="0">
                <a:solidFill>
                  <a:srgbClr val="00B050"/>
                </a:solidFill>
              </a:rPr>
              <a:t>exact small sample inference and hypothesis testing for complex models </a:t>
            </a:r>
            <a:r>
              <a:rPr lang="en-US" dirty="0"/>
              <a:t>without requiring the restrictive assumptions necessary to obtain analytical tractability (</a:t>
            </a:r>
            <a:r>
              <a:rPr lang="en-US" i="1" dirty="0"/>
              <a:t>performance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They facilitate </a:t>
            </a:r>
            <a:r>
              <a:rPr lang="en-US" dirty="0">
                <a:solidFill>
                  <a:srgbClr val="00B050"/>
                </a:solidFill>
              </a:rPr>
              <a:t>the analysis of complex models with basic statistical concepts</a:t>
            </a:r>
            <a:r>
              <a:rPr lang="en-US" dirty="0"/>
              <a:t>: frequency distributions, density plots, means, medians, modes, standard deviations, quantiles, and posterior odds (</a:t>
            </a:r>
            <a:r>
              <a:rPr lang="en-US" i="1" dirty="0"/>
              <a:t>user friendliness</a:t>
            </a:r>
            <a:r>
              <a:rPr lang="en-US" dirty="0"/>
              <a:t>).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39" y="637706"/>
            <a:ext cx="899238" cy="63251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750" y="365125"/>
            <a:ext cx="1036410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8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966166" cy="671195"/>
          </a:xfrm>
        </p:spPr>
        <p:txBody>
          <a:bodyPr>
            <a:normAutofit/>
          </a:bodyPr>
          <a:lstStyle/>
          <a:p>
            <a:r>
              <a:rPr lang="en-US" sz="3600" b="1" dirty="0"/>
              <a:t>Overthrowing the dictatorship of </a:t>
            </a:r>
            <a:r>
              <a:rPr lang="en-US" sz="3600" b="1" i="1" dirty="0"/>
              <a:t>p</a:t>
            </a:r>
            <a:r>
              <a:rPr lang="en-US" sz="3600" b="1" dirty="0"/>
              <a:t>-values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0229" y="1271452"/>
                <a:ext cx="6487885" cy="49055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prevalence of “</a:t>
                </a:r>
                <a:r>
                  <a:rPr lang="en-US" dirty="0">
                    <a:solidFill>
                      <a:srgbClr val="FF0000"/>
                    </a:solidFill>
                  </a:rPr>
                  <a:t>five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percentitus</a:t>
                </a:r>
                <a:r>
                  <a:rPr lang="en-US" dirty="0" smtClean="0"/>
                  <a:t>”: </a:t>
                </a:r>
                <a:r>
                  <a:rPr lang="en-US" dirty="0"/>
                  <a:t>Despite </a:t>
                </a:r>
                <a:r>
                  <a:rPr lang="en-US" dirty="0" smtClean="0"/>
                  <a:t>widespread </a:t>
                </a:r>
                <a:r>
                  <a:rPr lang="en-US" dirty="0"/>
                  <a:t>and persistent criticism of </a:t>
                </a:r>
                <a:r>
                  <a:rPr lang="en-US" dirty="0" smtClean="0"/>
                  <a:t>p-values, </a:t>
                </a:r>
                <a:r>
                  <a:rPr lang="en-US" dirty="0"/>
                  <a:t>the “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≤0.05</m:t>
                    </m:r>
                  </m:oMath>
                </a14:m>
                <a:r>
                  <a:rPr lang="en-US" dirty="0"/>
                  <a:t> is ‘statistically significant’,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&gt;0.05</m:t>
                    </m:r>
                  </m:oMath>
                </a14:m>
                <a:r>
                  <a:rPr lang="en-US" dirty="0"/>
                  <a:t> is not” is an iron law for publishing in leading journals in many </a:t>
                </a:r>
                <a:r>
                  <a:rPr lang="en-US" dirty="0" smtClean="0"/>
                  <a:t>fields.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advances in </a:t>
                </a:r>
                <a:r>
                  <a:rPr lang="en-US" dirty="0">
                    <a:solidFill>
                      <a:srgbClr val="00B050"/>
                    </a:solidFill>
                  </a:rPr>
                  <a:t>computing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power and </a:t>
                </a:r>
                <a:r>
                  <a:rPr lang="en-US" dirty="0">
                    <a:solidFill>
                      <a:srgbClr val="00B050"/>
                    </a:solidFill>
                  </a:rPr>
                  <a:t>Bayesian computational methods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in the last several </a:t>
                </a:r>
                <a:r>
                  <a:rPr lang="en-US" dirty="0" smtClean="0"/>
                  <a:t>decades are </a:t>
                </a:r>
                <a:r>
                  <a:rPr lang="en-US" dirty="0"/>
                  <a:t>only just beginning to have an impact on this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Goal: an alternative to p-values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:r>
                  <a:rPr lang="en-US" sz="2400" dirty="0" smtClean="0"/>
                  <a:t>(80+ years is enough?!).</a:t>
                </a:r>
                <a:endParaRPr lang="en-US" sz="2400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229" y="1271452"/>
                <a:ext cx="6487885" cy="4905512"/>
              </a:xfrm>
              <a:blipFill>
                <a:blip r:embed="rId2"/>
                <a:stretch>
                  <a:fillRect l="-1690" t="-2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31" y="1036320"/>
            <a:ext cx="3307367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4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671560" cy="83665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Overcoming institutional inertia and bias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1120"/>
            <a:ext cx="10515600" cy="4835843"/>
          </a:xfrm>
        </p:spPr>
        <p:txBody>
          <a:bodyPr>
            <a:normAutofit/>
          </a:bodyPr>
          <a:lstStyle/>
          <a:p>
            <a:r>
              <a:rPr lang="en-US" dirty="0" smtClean="0"/>
              <a:t>Strong </a:t>
            </a:r>
            <a:r>
              <a:rPr lang="en-US" b="1" dirty="0"/>
              <a:t>i</a:t>
            </a:r>
            <a:r>
              <a:rPr lang="en-US" b="1" dirty="0" smtClean="0"/>
              <a:t>nstitutional </a:t>
            </a:r>
            <a:r>
              <a:rPr lang="en-US" b="1" dirty="0"/>
              <a:t>inertia </a:t>
            </a:r>
            <a:r>
              <a:rPr lang="en-US" b="1" dirty="0" smtClean="0"/>
              <a:t>and</a:t>
            </a:r>
            <a:r>
              <a:rPr lang="en-US" dirty="0" smtClean="0"/>
              <a:t> </a:t>
            </a:r>
            <a:r>
              <a:rPr lang="en-US" b="1" dirty="0" smtClean="0"/>
              <a:t>bias</a:t>
            </a:r>
            <a:r>
              <a:rPr lang="en-US" dirty="0" smtClean="0"/>
              <a:t> </a:t>
            </a:r>
            <a:r>
              <a:rPr lang="en-US" dirty="0"/>
              <a:t>towards precise testing and use of p-values as `proper’ applied </a:t>
            </a:r>
            <a:r>
              <a:rPr lang="en-US" dirty="0" smtClean="0"/>
              <a:t>science (same methods 50+ years on!).  </a:t>
            </a:r>
          </a:p>
          <a:p>
            <a:r>
              <a:rPr lang="en-US" dirty="0" smtClean="0"/>
              <a:t>At </a:t>
            </a:r>
            <a:r>
              <a:rPr lang="en-US" dirty="0"/>
              <a:t>the very least, we need </a:t>
            </a:r>
            <a:r>
              <a:rPr lang="en-US" b="1" dirty="0"/>
              <a:t>a bridge from `pure’ hypothesis testing to Bayesian inference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Problem</a:t>
            </a:r>
            <a:r>
              <a:rPr lang="en-US" dirty="0"/>
              <a:t>: Strong institutional bias/inertia of 5% = `significant’.</a:t>
            </a:r>
          </a:p>
          <a:p>
            <a:r>
              <a:rPr lang="en-US" b="1" dirty="0">
                <a:solidFill>
                  <a:srgbClr val="00B050"/>
                </a:solidFill>
              </a:rPr>
              <a:t>Solution</a:t>
            </a:r>
            <a:r>
              <a:rPr lang="en-US" dirty="0"/>
              <a:t>: Provide posterior odds as well as posterior tail probabilities (`Bayesian </a:t>
            </a:r>
            <a:r>
              <a:rPr lang="en-US" i="1" dirty="0"/>
              <a:t>p</a:t>
            </a:r>
            <a:r>
              <a:rPr lang="en-US" dirty="0"/>
              <a:t>-values’) and HPDIs.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Caveat</a:t>
            </a:r>
            <a:r>
              <a:rPr lang="en-US" dirty="0" smtClean="0"/>
              <a:t>: “A picture paints a thousand statistics” -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Visualization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/>
              <a:t>often provides more valuable evidence </a:t>
            </a:r>
            <a:r>
              <a:rPr lang="en-US" dirty="0" smtClean="0"/>
              <a:t>than </a:t>
            </a:r>
            <a:r>
              <a:rPr lang="en-US" dirty="0"/>
              <a:t>a test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(See last year’s presentation and </a:t>
            </a:r>
            <a:r>
              <a:rPr lang="en-US" dirty="0" err="1" smtClean="0"/>
              <a:t>Bayestesting.jl</a:t>
            </a:r>
            <a:r>
              <a:rPr lang="en-US" dirty="0" smtClean="0"/>
              <a:t> on 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4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943011" cy="1028246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Applications of Probabilistic Biostatistics with Julia  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372"/>
            <a:ext cx="10515600" cy="4783591"/>
          </a:xfrm>
        </p:spPr>
        <p:txBody>
          <a:bodyPr>
            <a:normAutofit/>
          </a:bodyPr>
          <a:lstStyle/>
          <a:p>
            <a:r>
              <a:rPr lang="en-US" dirty="0" smtClean="0"/>
              <a:t>RCTs are </a:t>
            </a:r>
            <a:r>
              <a:rPr lang="en-US" dirty="0"/>
              <a:t>high </a:t>
            </a:r>
            <a:r>
              <a:rPr lang="en-US" dirty="0" smtClean="0"/>
              <a:t>cost </a:t>
            </a:r>
            <a:r>
              <a:rPr lang="en-US" dirty="0"/>
              <a:t>(e.g., medication expense, time required, and potential exposure of patients to ineffective treatments</a:t>
            </a:r>
            <a:r>
              <a:rPr lang="en-US" dirty="0" smtClean="0"/>
              <a:t>) </a:t>
            </a:r>
          </a:p>
          <a:p>
            <a:r>
              <a:rPr lang="en-US" dirty="0" smtClean="0"/>
              <a:t>=&gt; greater </a:t>
            </a:r>
            <a:r>
              <a:rPr lang="en-US" dirty="0"/>
              <a:t>enthusiasm for </a:t>
            </a:r>
            <a:r>
              <a:rPr lang="en-US" dirty="0">
                <a:solidFill>
                  <a:srgbClr val="0070C0"/>
                </a:solidFill>
              </a:rPr>
              <a:t>improving </a:t>
            </a:r>
            <a:r>
              <a:rPr lang="en-US" dirty="0" smtClean="0">
                <a:solidFill>
                  <a:srgbClr val="0070C0"/>
                </a:solidFill>
              </a:rPr>
              <a:t>statistical methods: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(</a:t>
            </a:r>
            <a:r>
              <a:rPr lang="en-US" dirty="0"/>
              <a:t>1) </a:t>
            </a:r>
            <a:r>
              <a:rPr lang="en-US" dirty="0" smtClean="0"/>
              <a:t>for RCTs</a:t>
            </a:r>
          </a:p>
          <a:p>
            <a:r>
              <a:rPr lang="en-US" dirty="0" smtClean="0"/>
              <a:t>2</a:t>
            </a:r>
            <a:r>
              <a:rPr lang="en-US" dirty="0"/>
              <a:t>) </a:t>
            </a:r>
            <a:r>
              <a:rPr lang="en-US" dirty="0" smtClean="0"/>
              <a:t>for ‘naturalistically-collected’ </a:t>
            </a:r>
            <a:r>
              <a:rPr lang="en-US" dirty="0"/>
              <a:t>clinical data to inform clinical practice without the need for RCTs.  </a:t>
            </a:r>
            <a:endParaRPr lang="en-US" dirty="0" smtClean="0"/>
          </a:p>
          <a:p>
            <a:r>
              <a:rPr lang="en-US" dirty="0" smtClean="0"/>
              <a:t>Goal: Use and provide statistical </a:t>
            </a:r>
            <a:r>
              <a:rPr lang="en-US" dirty="0"/>
              <a:t>tools to clinician-researchers that are </a:t>
            </a:r>
            <a:r>
              <a:rPr lang="en-US" dirty="0">
                <a:solidFill>
                  <a:srgbClr val="00B050"/>
                </a:solidFill>
              </a:rPr>
              <a:t>intuitive and easy to use</a:t>
            </a:r>
            <a:r>
              <a:rPr lang="en-US" dirty="0"/>
              <a:t>, yet </a:t>
            </a:r>
            <a:r>
              <a:rPr lang="en-US" dirty="0">
                <a:solidFill>
                  <a:srgbClr val="00B050"/>
                </a:solidFill>
              </a:rPr>
              <a:t>sophisticated and powerful </a:t>
            </a:r>
            <a:r>
              <a:rPr lang="en-US" dirty="0"/>
              <a:t>enough “under the hood” to answer </a:t>
            </a:r>
            <a:r>
              <a:rPr lang="en-US" dirty="0" smtClean="0"/>
              <a:t>complex questions.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725" y="502031"/>
            <a:ext cx="899238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05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CAMS: Child/Adolescent Multimodal Study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117" y="1488000"/>
                <a:ext cx="10515600" cy="5285594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Evaluate treatments for anxiety in children and adolescents:</a:t>
                </a:r>
              </a:p>
              <a:p>
                <a:r>
                  <a:rPr lang="en-US" sz="3200" b="1" dirty="0"/>
                  <a:t>SSRI </a:t>
                </a:r>
                <a:r>
                  <a:rPr lang="en-US" sz="3200" b="1" dirty="0" smtClean="0"/>
                  <a:t>(</a:t>
                </a:r>
                <a:r>
                  <a:rPr lang="en-US" sz="3200" dirty="0" smtClean="0"/>
                  <a:t>selective serotonin reuptake inhibitor, sertraline)</a:t>
                </a:r>
              </a:p>
              <a:p>
                <a:r>
                  <a:rPr lang="en-US" sz="3200" b="1" dirty="0"/>
                  <a:t>CBT </a:t>
                </a:r>
                <a:r>
                  <a:rPr lang="en-US" sz="3200" dirty="0" smtClean="0"/>
                  <a:t>(cognitive behavioral therapy)</a:t>
                </a:r>
              </a:p>
              <a:p>
                <a:r>
                  <a:rPr lang="en-US" sz="3200" b="1" dirty="0" smtClean="0"/>
                  <a:t>SSRI</a:t>
                </a:r>
                <a:r>
                  <a:rPr lang="en-US" sz="3200" dirty="0" smtClean="0"/>
                  <a:t> + </a:t>
                </a:r>
                <a:r>
                  <a:rPr lang="en-US" sz="3200" b="1" dirty="0" smtClean="0"/>
                  <a:t>CBT</a:t>
                </a:r>
              </a:p>
              <a:p>
                <a:r>
                  <a:rPr lang="en-US" sz="3200" b="1" dirty="0" smtClean="0"/>
                  <a:t>Placebo</a:t>
                </a:r>
              </a:p>
              <a:p>
                <a:r>
                  <a:rPr lang="en-US" sz="3200" dirty="0" smtClean="0"/>
                  <a:t>Study participants were randomized 2:2:2:1.  Over 400 participants.</a:t>
                </a:r>
              </a:p>
              <a:p>
                <a:r>
                  <a:rPr lang="en-US" sz="3200" dirty="0" smtClean="0"/>
                  <a:t>Anxiety measured by the quantitative </a:t>
                </a:r>
                <a:r>
                  <a:rPr lang="en-US" sz="3200" b="1" dirty="0" smtClean="0"/>
                  <a:t>PARS </a:t>
                </a:r>
                <a:r>
                  <a:rPr lang="en-US" sz="3200" dirty="0" smtClean="0"/>
                  <a:t>rating scale measure and the categorical </a:t>
                </a:r>
                <a:r>
                  <a:rPr lang="en-US" sz="3200" b="1" dirty="0" smtClean="0"/>
                  <a:t>CGI-I</a:t>
                </a:r>
                <a:r>
                  <a:rPr lang="en-US" sz="3200" dirty="0" smtClean="0"/>
                  <a:t> rating scale (CGI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sz="3200" dirty="0" smtClean="0"/>
                  <a:t> considered successful treatment). 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117" y="1488000"/>
                <a:ext cx="10515600" cy="5285594"/>
              </a:xfrm>
              <a:blipFill>
                <a:blip r:embed="rId2"/>
                <a:stretch>
                  <a:fillRect l="-1333" t="-2422" b="-29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93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7992" t="12516" r="57701" b="5263"/>
          <a:stretch/>
        </p:blipFill>
        <p:spPr bwMode="auto">
          <a:xfrm>
            <a:off x="4225159" y="1003738"/>
            <a:ext cx="6748717" cy="53046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7861" y="415158"/>
                <a:ext cx="3463159" cy="65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Pseudo-random draws from the Beta posterior given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 smtClean="0"/>
                  <a:t> successes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 smtClean="0"/>
                  <a:t> patients for each group. </a:t>
                </a:r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endParaRPr lang="en-US" sz="2800" dirty="0" smtClean="0"/>
              </a:p>
              <a:p>
                <a:r>
                  <a:rPr lang="en-US" sz="2800" dirty="0" smtClean="0"/>
                  <a:t>An analytically intractable problem, but just a few lines of code.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1" y="415158"/>
                <a:ext cx="3463159" cy="6555641"/>
              </a:xfrm>
              <a:prstGeom prst="rect">
                <a:avLst/>
              </a:prstGeom>
              <a:blipFill>
                <a:blip r:embed="rId3"/>
                <a:stretch>
                  <a:fillRect l="-3521" t="-836" r="-4930" b="-1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99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3" y="341483"/>
            <a:ext cx="11919882" cy="6263299"/>
          </a:xfrm>
        </p:spPr>
      </p:pic>
    </p:spTree>
    <p:extLst>
      <p:ext uri="{BB962C8B-B14F-4D97-AF65-F5344CB8AC3E}">
        <p14:creationId xmlns:p14="http://schemas.microsoft.com/office/powerpoint/2010/main" val="47487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999" y="467791"/>
            <a:ext cx="8334703" cy="578069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/>
              <a:t>Sequential Bayesian updating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6896" y="1287842"/>
                <a:ext cx="9134218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For Binomial likelihood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 smtClean="0"/>
                  <a:t> successes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 smtClean="0"/>
                  <a:t> trials and a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𝐵𝑒𝑡𝑎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(1,1) </m:t>
                    </m:r>
                  </m:oMath>
                </a14:m>
                <a:r>
                  <a:rPr lang="en-US" sz="2800" dirty="0" smtClean="0"/>
                  <a:t>(i.e. uniform) prior:</a:t>
                </a:r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 smtClean="0"/>
              </a:p>
              <a:p>
                <a:r>
                  <a:rPr lang="en-US" sz="2800" b="1" dirty="0" smtClean="0"/>
                  <a:t>To update </a:t>
                </a:r>
                <a:r>
                  <a:rPr lang="en-US" sz="2800" dirty="0" smtClean="0"/>
                  <a:t>given additional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800" dirty="0" smtClean="0"/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𝐵𝑒𝑡𝑎</m:t>
                      </m:r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800" dirty="0" smtClean="0">
                  <a:solidFill>
                    <a:srgbClr val="00B050"/>
                  </a:solidFill>
                </a:endParaRPr>
              </a:p>
              <a:p>
                <a:endParaRPr lang="en-US" sz="2800" dirty="0">
                  <a:solidFill>
                    <a:srgbClr val="00B050"/>
                  </a:solidFill>
                </a:endParaRPr>
              </a:p>
              <a:p>
                <a:r>
                  <a:rPr lang="en-US" sz="2800" b="1" dirty="0" smtClean="0"/>
                  <a:t>No prior stopping rule required</a:t>
                </a:r>
                <a:endParaRPr lang="en-US" sz="2800" b="1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96" y="1287842"/>
                <a:ext cx="9134218" cy="4832092"/>
              </a:xfrm>
              <a:prstGeom prst="rect">
                <a:avLst/>
              </a:prstGeom>
              <a:blipFill>
                <a:blip r:embed="rId2"/>
                <a:stretch>
                  <a:fillRect l="-1402" t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89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3540" y="488892"/>
            <a:ext cx="8334703" cy="578069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/>
              <a:t>Sequential Bayesian updating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6012" y="1203435"/>
                <a:ext cx="10388991" cy="5123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800" dirty="0" smtClean="0"/>
                  <a:t>For a quantitative variable,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800" dirty="0" smtClean="0"/>
                  <a:t>		      CLT + </a:t>
                </a:r>
                <a:r>
                  <a:rPr lang="en-US" sz="2800" dirty="0" err="1" smtClean="0"/>
                  <a:t>Maxent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.  </a:t>
                </a:r>
                <a:endParaRPr lang="en-US" sz="2800" dirty="0"/>
              </a:p>
              <a:p>
                <a:pPr>
                  <a:spcBef>
                    <a:spcPts val="1200"/>
                  </a:spcBef>
                </a:pPr>
                <a:r>
                  <a:rPr lang="en-US" sz="2800" dirty="0" smtClean="0"/>
                  <a:t>With Normal-Gamma prior (start uninformative (i.e. large variance),</a:t>
                </a:r>
              </a:p>
              <a:p>
                <a:pPr>
                  <a:spcBef>
                    <a:spcPts val="1200"/>
                  </a:spcBef>
                </a:pPr>
                <a:endParaRPr lang="en-US" sz="2800" dirty="0" smtClean="0"/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𝑇𝐷𝑖𝑠𝑡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8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 smtClean="0">
                  <a:solidFill>
                    <a:srgbClr val="00B050"/>
                  </a:solidFill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dirty="0" smtClean="0"/>
                  <a:t>sample mean,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dirty="0" smtClean="0"/>
                  <a:t>sample S.D.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Posterior Normal-Gamma parameter values,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800" dirty="0" smtClean="0"/>
                  <a:t> = mean of posterior pseudo-sample, etc., become the new prior when more data arrives.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12" y="1203435"/>
                <a:ext cx="10388991" cy="5123134"/>
              </a:xfrm>
              <a:prstGeom prst="rect">
                <a:avLst/>
              </a:prstGeom>
              <a:blipFill>
                <a:blip r:embed="rId2"/>
                <a:stretch>
                  <a:fillRect l="-1232" t="-1070" b="-2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92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822" y="446689"/>
            <a:ext cx="8901129" cy="578069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/>
              <a:t>Sequential Bayesian updating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7538" y="1203435"/>
                <a:ext cx="9347554" cy="5490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00B050"/>
                    </a:solidFill>
                  </a:rPr>
                  <a:t>Alternatively, we can use MCMC</a:t>
                </a:r>
                <a:r>
                  <a:rPr lang="en-US" sz="2800" dirty="0" smtClean="0"/>
                  <a:t>.  All that is needed is prior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 smtClean="0"/>
                  <a:t> likelihood.  Iterate,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=1,2,…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 smtClean="0"/>
                  <a:t>: 	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 err="1" smtClean="0"/>
                  <a:t>th</a:t>
                </a:r>
                <a:r>
                  <a:rPr lang="en-US" sz="2800" dirty="0" smtClean="0"/>
                  <a:t> draw from: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 smtClean="0"/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𝑆𝑆𝐸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Since sample mean, SD and n are sufficient statistics, updating formulas for Normal-Gamma allow posterior to be updated one observation at a time.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8" y="1203435"/>
                <a:ext cx="9347554" cy="5490670"/>
              </a:xfrm>
              <a:prstGeom prst="rect">
                <a:avLst/>
              </a:prstGeom>
              <a:blipFill>
                <a:blip r:embed="rId2"/>
                <a:stretch>
                  <a:fillRect l="-1370" t="-999" b="-2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3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932817" cy="845366"/>
          </a:xfrm>
        </p:spPr>
        <p:txBody>
          <a:bodyPr>
            <a:normAutofit/>
          </a:bodyPr>
          <a:lstStyle/>
          <a:p>
            <a:r>
              <a:rPr lang="en-US" sz="3600" b="1" dirty="0"/>
              <a:t>What is “probabilistic” statistics?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0560" y="1454331"/>
                <a:ext cx="10650583" cy="4319452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dirty="0" smtClean="0"/>
                  <a:t>Application of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probabilistic logic</a:t>
                </a:r>
                <a:r>
                  <a:rPr lang="en-US" dirty="0" smtClean="0"/>
                  <a:t>:</a:t>
                </a:r>
              </a:p>
              <a:p>
                <a:pPr>
                  <a:spcBef>
                    <a:spcPts val="0"/>
                  </a:spcBef>
                </a:pPr>
                <a:endParaRPr lang="en-US" dirty="0" smtClean="0"/>
              </a:p>
              <a:p>
                <a:pPr>
                  <a:spcBef>
                    <a:spcPts val="0"/>
                  </a:spcBef>
                </a:pPr>
                <a:r>
                  <a:rPr lang="en-US" dirty="0" smtClean="0"/>
                  <a:t>From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If A then B</a:t>
                </a:r>
                <a:r>
                  <a:rPr lang="en-US" dirty="0" smtClean="0"/>
                  <a:t>, to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If A then B more plausible</a:t>
                </a:r>
                <a:r>
                  <a:rPr lang="en-US" dirty="0"/>
                  <a:t>. </a:t>
                </a:r>
                <a:r>
                  <a:rPr lang="en-US" dirty="0" smtClean="0"/>
                  <a:t>  </a:t>
                </a:r>
              </a:p>
              <a:p>
                <a:pPr>
                  <a:spcBef>
                    <a:spcPts val="0"/>
                  </a:spcBef>
                </a:pPr>
                <a:endParaRPr lang="en-US" dirty="0" smtClean="0"/>
              </a:p>
              <a:p>
                <a:pPr>
                  <a:spcBef>
                    <a:spcPts val="0"/>
                  </a:spcBef>
                </a:pPr>
                <a:r>
                  <a:rPr lang="en-US" dirty="0" smtClean="0"/>
                  <a:t>Definition of probability as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‘degree of plausibility’. </a:t>
                </a:r>
              </a:p>
              <a:p>
                <a:pPr>
                  <a:spcBef>
                    <a:spcPts val="0"/>
                  </a:spcBef>
                </a:pPr>
                <a:endParaRPr lang="en-US" b="1" i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b="1" i="1" dirty="0" smtClean="0"/>
                  <a:t>Any</a:t>
                </a:r>
                <a:r>
                  <a:rPr lang="en-US" dirty="0" smtClean="0"/>
                  <a:t> proposition can be assigned a degree of plausibility based on the available information.</a:t>
                </a:r>
              </a:p>
              <a:p>
                <a:pPr>
                  <a:spcBef>
                    <a:spcPts val="0"/>
                  </a:spcBef>
                </a:pPr>
                <a:endParaRPr lang="en-US" dirty="0" smtClean="0"/>
              </a:p>
              <a:p>
                <a:pPr>
                  <a:spcBef>
                    <a:spcPts val="0"/>
                  </a:spcBef>
                </a:pPr>
                <a:r>
                  <a:rPr lang="en-US" dirty="0" smtClean="0"/>
                  <a:t>All degrees of plausibility, and so probabilities, are conditional.</a:t>
                </a:r>
              </a:p>
              <a:p>
                <a:pPr>
                  <a:spcBef>
                    <a:spcPts val="0"/>
                  </a:spcBef>
                </a:pPr>
                <a:endParaRPr lang="en-US" dirty="0" smtClean="0"/>
              </a:p>
              <a:p>
                <a:pPr>
                  <a:spcBef>
                    <a:spcPts val="0"/>
                  </a:spcBef>
                </a:pPr>
                <a:r>
                  <a:rPr lang="en-US" b="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≤1=</m:t>
                    </m:r>
                  </m:oMath>
                </a14:m>
                <a:r>
                  <a:rPr lang="en-US" dirty="0" smtClean="0"/>
                  <a:t> probability of B if A is true.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560" y="1454331"/>
                <a:ext cx="10650583" cy="4319452"/>
              </a:xfrm>
              <a:blipFill>
                <a:blip r:embed="rId2"/>
                <a:stretch>
                  <a:fillRect l="-1030" t="-3249" b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412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18" y="1119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Bayesian updating without the math</a:t>
            </a:r>
            <a:endParaRPr lang="en-US" sz="3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98244" y="1514124"/>
            <a:ext cx="451040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update-mean function in </a:t>
            </a:r>
          </a:p>
          <a:p>
            <a:r>
              <a:rPr lang="en-US" sz="2800" dirty="0" err="1" smtClean="0"/>
              <a:t>BayesTesting.jl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r>
              <a:rPr lang="en-US" sz="2800" dirty="0" smtClean="0"/>
              <a:t>Can be used repeatedly.</a:t>
            </a:r>
          </a:p>
          <a:p>
            <a:endParaRPr lang="en-US" sz="2800" dirty="0"/>
          </a:p>
          <a:p>
            <a:r>
              <a:rPr lang="en-US" sz="2800" dirty="0" smtClean="0"/>
              <a:t>We know the posterior is a </a:t>
            </a:r>
          </a:p>
          <a:p>
            <a:r>
              <a:rPr lang="en-US" sz="2800" dirty="0" smtClean="0"/>
              <a:t>Student-t and m2, s2, n2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re sufficient statistics</a:t>
            </a:r>
          </a:p>
        </p:txBody>
      </p:sp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205" y="1251971"/>
            <a:ext cx="5851813" cy="47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77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433" y="786032"/>
            <a:ext cx="10573407" cy="78526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n-lt"/>
              </a:rPr>
              <a:t>Sequential updating for CAMS data: when to stop?</a:t>
            </a:r>
            <a:endParaRPr lang="en-US" sz="36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193" y="1571297"/>
            <a:ext cx="49188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Sertraline+CBT</a:t>
            </a:r>
            <a:r>
              <a:rPr lang="en-US" sz="2400" b="1" dirty="0" smtClean="0"/>
              <a:t> – Placebo</a:t>
            </a:r>
          </a:p>
          <a:p>
            <a:endParaRPr lang="en-US" sz="2400" b="1" dirty="0" smtClean="0"/>
          </a:p>
          <a:p>
            <a:r>
              <a:rPr lang="en-US" sz="2400" dirty="0" smtClean="0"/>
              <a:t>Updating the posterior density as data become available </a:t>
            </a:r>
          </a:p>
          <a:p>
            <a:r>
              <a:rPr lang="en-US" sz="2400" dirty="0" smtClean="0"/>
              <a:t>(every 6 obs., 4 treatment, 2 placebo).</a:t>
            </a:r>
          </a:p>
          <a:p>
            <a:r>
              <a:rPr lang="en-US" sz="2400" dirty="0" smtClean="0"/>
              <a:t>PDR = posterior odds against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69" y="1802524"/>
            <a:ext cx="5715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9640770"/>
                  </p:ext>
                </p:extLst>
              </p:nvPr>
            </p:nvGraphicFramePr>
            <p:xfrm>
              <a:off x="860096" y="4025167"/>
              <a:ext cx="4426607" cy="2323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1109">
                      <a:extLst>
                        <a:ext uri="{9D8B030D-6E8A-4147-A177-3AD203B41FA5}">
                          <a16:colId xmlns:a16="http://schemas.microsoft.com/office/drawing/2014/main" val="3778961889"/>
                        </a:ext>
                      </a:extLst>
                    </a:gridCol>
                    <a:gridCol w="1870397">
                      <a:extLst>
                        <a:ext uri="{9D8B030D-6E8A-4147-A177-3AD203B41FA5}">
                          <a16:colId xmlns:a16="http://schemas.microsoft.com/office/drawing/2014/main" val="2554093561"/>
                        </a:ext>
                      </a:extLst>
                    </a:gridCol>
                    <a:gridCol w="1555101">
                      <a:extLst>
                        <a:ext uri="{9D8B030D-6E8A-4147-A177-3AD203B41FA5}">
                          <a16:colId xmlns:a16="http://schemas.microsoft.com/office/drawing/2014/main" val="3361972543"/>
                        </a:ext>
                      </a:extLst>
                    </a:gridCol>
                  </a:tblGrid>
                  <a:tr h="3871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Posterior</a:t>
                          </a:r>
                          <a:r>
                            <a:rPr lang="en-US" baseline="0" dirty="0" smtClean="0"/>
                            <a:t> Odds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≥0</m:t>
                                    </m:r>
                                  </m:e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0282777"/>
                      </a:ext>
                    </a:extLst>
                  </a:tr>
                  <a:tr h="38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0.763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655634"/>
                      </a:ext>
                    </a:extLst>
                  </a:tr>
                  <a:tr h="38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0.027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6572318"/>
                      </a:ext>
                    </a:extLst>
                  </a:tr>
                  <a:tr h="38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64.4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795401"/>
                      </a:ext>
                    </a:extLst>
                  </a:tr>
                  <a:tr h="38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141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718.3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0899313"/>
                      </a:ext>
                    </a:extLst>
                  </a:tr>
                  <a:tr h="38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30629.5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&lt;0.0001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902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9640770"/>
                  </p:ext>
                </p:extLst>
              </p:nvPr>
            </p:nvGraphicFramePr>
            <p:xfrm>
              <a:off x="860096" y="4025167"/>
              <a:ext cx="4426607" cy="2323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1109">
                      <a:extLst>
                        <a:ext uri="{9D8B030D-6E8A-4147-A177-3AD203B41FA5}">
                          <a16:colId xmlns:a16="http://schemas.microsoft.com/office/drawing/2014/main" val="3778961889"/>
                        </a:ext>
                      </a:extLst>
                    </a:gridCol>
                    <a:gridCol w="1870397">
                      <a:extLst>
                        <a:ext uri="{9D8B030D-6E8A-4147-A177-3AD203B41FA5}">
                          <a16:colId xmlns:a16="http://schemas.microsoft.com/office/drawing/2014/main" val="2554093561"/>
                        </a:ext>
                      </a:extLst>
                    </a:gridCol>
                    <a:gridCol w="1555101">
                      <a:extLst>
                        <a:ext uri="{9D8B030D-6E8A-4147-A177-3AD203B41FA5}">
                          <a16:colId xmlns:a16="http://schemas.microsoft.com/office/drawing/2014/main" val="3361972543"/>
                        </a:ext>
                      </a:extLst>
                    </a:gridCol>
                  </a:tblGrid>
                  <a:tr h="38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0" t="-7813" r="-345732" b="-5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Posterior</a:t>
                          </a:r>
                          <a:r>
                            <a:rPr lang="en-US" baseline="0" dirty="0" smtClean="0"/>
                            <a:t> Odds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5490" t="-7813" r="-1569" b="-5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0282777"/>
                      </a:ext>
                    </a:extLst>
                  </a:tr>
                  <a:tr h="38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0.763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655634"/>
                      </a:ext>
                    </a:extLst>
                  </a:tr>
                  <a:tr h="38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0.027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6572318"/>
                      </a:ext>
                    </a:extLst>
                  </a:tr>
                  <a:tr h="38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64.4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795401"/>
                      </a:ext>
                    </a:extLst>
                  </a:tr>
                  <a:tr h="38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141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718.3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0899313"/>
                      </a:ext>
                    </a:extLst>
                  </a:tr>
                  <a:tr h="38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30629.5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&lt;0.0001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902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/>
          <p:cNvSpPr/>
          <p:nvPr/>
        </p:nvSpPr>
        <p:spPr>
          <a:xfrm>
            <a:off x="7375722" y="5751051"/>
            <a:ext cx="2674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Difference in ATE for </a:t>
            </a:r>
            <a:r>
              <a:rPr lang="en-US" dirty="0" smtClean="0"/>
              <a:t>PARS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15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PARS for Difference in ATE (</a:t>
            </a:r>
            <a:r>
              <a:rPr lang="en-US" sz="3600" b="1" dirty="0" err="1" smtClean="0"/>
              <a:t>Sertraline+CBT</a:t>
            </a:r>
            <a:r>
              <a:rPr lang="en-US" sz="3600" b="1" dirty="0" smtClean="0"/>
              <a:t> – Placebo)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8" y="1504111"/>
            <a:ext cx="5672987" cy="37819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48" y="1476103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0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Bayesian Meta-analyses: the BHM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Bayesian Hierarchical Models (BHM) have a number of advantages when conducting a meta-analysis.</a:t>
            </a:r>
          </a:p>
          <a:p>
            <a:endParaRPr lang="en-US" dirty="0" smtClean="0"/>
          </a:p>
          <a:p>
            <a:r>
              <a:rPr lang="en-US" dirty="0" smtClean="0"/>
              <a:t>To combine the evidence from several different studies (results from different RCTs).  Only summary statistics may be available.</a:t>
            </a:r>
          </a:p>
          <a:p>
            <a:endParaRPr lang="en-US" dirty="0" smtClean="0"/>
          </a:p>
          <a:p>
            <a:r>
              <a:rPr lang="en-US" dirty="0" smtClean="0"/>
              <a:t>Bayesian updating (w/o hierarchical priors) gives all data equal weighting, </a:t>
            </a:r>
            <a:r>
              <a:rPr lang="en-US" dirty="0" smtClean="0">
                <a:solidFill>
                  <a:srgbClr val="FF0000"/>
                </a:solidFill>
              </a:rPr>
              <a:t>assuming the trials are homogeneous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4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BHMs explicitly model across trial heterogeneity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specifying a hierarchy of prior distributions, we can allow for variations in trial outcomes due to unobserved differences in trial conduct:</a:t>
            </a:r>
          </a:p>
          <a:p>
            <a:r>
              <a:rPr lang="en-US" dirty="0" smtClean="0"/>
              <a:t>Different types of patients, different investigators, different locations and number of locations used, different treatments, dosing, trial length, etc.</a:t>
            </a:r>
          </a:p>
          <a:p>
            <a:r>
              <a:rPr lang="en-US" dirty="0" smtClean="0"/>
              <a:t> The BHM allows estimation of the average outcomes from each individual trial </a:t>
            </a:r>
            <a:r>
              <a:rPr lang="en-US" i="1" dirty="0" smtClean="0"/>
              <a:t>and</a:t>
            </a:r>
            <a:r>
              <a:rPr lang="en-US" dirty="0" smtClean="0"/>
              <a:t> the average outcome across all trials, and also estimates the degree of heterogeneity.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54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73343" cy="662486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 Bayesian Hierarchical Model (BHM)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23" y="1155065"/>
            <a:ext cx="9221651" cy="5309436"/>
          </a:xfrm>
        </p:spPr>
      </p:pic>
    </p:spTree>
    <p:extLst>
      <p:ext uri="{BB962C8B-B14F-4D97-AF65-F5344CB8AC3E}">
        <p14:creationId xmlns:p14="http://schemas.microsoft.com/office/powerpoint/2010/main" val="1587660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365125"/>
            <a:ext cx="10265229" cy="1325563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Turing.jl</a:t>
            </a:r>
            <a:r>
              <a:rPr lang="en-US" sz="3600" b="1" dirty="0" smtClean="0"/>
              <a:t>: Two specifications for models with a </a:t>
            </a:r>
            <a:br>
              <a:rPr lang="en-US" sz="3600" b="1" dirty="0" smtClean="0"/>
            </a:br>
            <a:r>
              <a:rPr lang="en-US" sz="3600" b="1" dirty="0" smtClean="0"/>
              <a:t>binomial (or Bernoulli) likelihood</a:t>
            </a:r>
            <a:endParaRPr lang="en-US" sz="3600" b="1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6900"/>
            <a:ext cx="5022669" cy="3331731"/>
          </a:xfr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63" y="1991104"/>
            <a:ext cx="4614073" cy="4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18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32566" cy="888909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Turing.jl</a:t>
            </a:r>
            <a:r>
              <a:rPr lang="en-US" sz="3600" b="1" dirty="0" smtClean="0"/>
              <a:t> HMC estimation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576" y="365125"/>
            <a:ext cx="3507134" cy="614244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6508" y="1155560"/>
                <a:ext cx="71375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Two chains - HMC No U-Turn sampler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BHM meta-analysis combining evidence from 5 RCTs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Evaluating side effect incidence from SSRIs and SNRIs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400" dirty="0" smtClean="0"/>
                  <a:t>the probability of occurrence side effect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8" y="1155560"/>
                <a:ext cx="7137595" cy="1569660"/>
              </a:xfrm>
              <a:prstGeom prst="rect">
                <a:avLst/>
              </a:prstGeom>
              <a:blipFill>
                <a:blip r:embed="rId3"/>
                <a:stretch>
                  <a:fillRect l="-1196" t="-3113" r="-342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0" y="2908101"/>
            <a:ext cx="5717345" cy="38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1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[NUTS] </a:t>
            </a:r>
            <a:r>
              <a:rPr lang="en-US" sz="2800" b="1" dirty="0" smtClean="0"/>
              <a:t>time   </a:t>
            </a:r>
            <a:r>
              <a:rPr lang="en-US" sz="2800" dirty="0"/>
              <a:t>= 33.1 seconds;  3 chains; </a:t>
            </a:r>
            <a:r>
              <a:rPr lang="en-US" sz="2800" dirty="0" smtClean="0"/>
              <a:t>samples </a:t>
            </a:r>
            <a:r>
              <a:rPr lang="en-US" sz="2800" dirty="0"/>
              <a:t>per chain = 10,000</a:t>
            </a:r>
            <a:br>
              <a:rPr lang="en-US" sz="2800" dirty="0"/>
            </a:br>
            <a:r>
              <a:rPr lang="en-US" sz="2800" dirty="0"/>
              <a:t>Parameters</a:t>
            </a:r>
            <a:r>
              <a:rPr lang="en-US" sz="2800" dirty="0" smtClean="0"/>
              <a:t>: w</a:t>
            </a:r>
            <a:r>
              <a:rPr lang="en-US" sz="2800" dirty="0"/>
              <a:t>, theta[1:5], </a:t>
            </a:r>
            <a:r>
              <a:rPr lang="en-US" sz="2800" dirty="0" err="1"/>
              <a:t>KappaMinusTwo</a:t>
            </a:r>
            <a:r>
              <a:rPr lang="en-US" sz="2800" dirty="0"/>
              <a:t> (K-2)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33" y="1524054"/>
            <a:ext cx="6776084" cy="2717020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33" y="4226750"/>
            <a:ext cx="4709954" cy="234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10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099766" cy="862784"/>
          </a:xfrm>
        </p:spPr>
        <p:txBody>
          <a:bodyPr/>
          <a:lstStyle/>
          <a:p>
            <a:r>
              <a:rPr lang="en-US" dirty="0" smtClean="0"/>
              <a:t>Meta-analysis for Activation Side Effect (AE)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6" y="2087320"/>
            <a:ext cx="5043751" cy="33625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697" y="1863304"/>
            <a:ext cx="5503817" cy="36692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59677" y="5798577"/>
            <a:ext cx="540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Bayesian updating assumes homogeneity across studies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5346" y="5815300"/>
            <a:ext cx="434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BHM allows for heterogeneity across studies</a:t>
            </a:r>
          </a:p>
        </p:txBody>
      </p:sp>
    </p:spTree>
    <p:extLst>
      <p:ext uri="{BB962C8B-B14F-4D97-AF65-F5344CB8AC3E}">
        <p14:creationId xmlns:p14="http://schemas.microsoft.com/office/powerpoint/2010/main" val="166179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6"/>
                <a:ext cx="9995263" cy="967286"/>
              </a:xfrm>
            </p:spPr>
            <p:txBody>
              <a:bodyPr>
                <a:normAutofit/>
              </a:bodyPr>
              <a:lstStyle/>
              <a:p>
                <a:r>
                  <a:rPr lang="en-US" sz="3600" b="1" dirty="0" smtClean="0"/>
                  <a:t>Probabilistic Logic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b="1" dirty="0" smtClean="0"/>
                  <a:t> Probabilistic Statistics</a:t>
                </a:r>
                <a:endParaRPr lang="en-US" sz="36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6"/>
                <a:ext cx="9995263" cy="967286"/>
              </a:xfrm>
              <a:blipFill>
                <a:blip r:embed="rId2"/>
                <a:stretch>
                  <a:fillRect l="-1829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5623"/>
                <a:ext cx="10515600" cy="47313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probability of B if A is true.</a:t>
                </a:r>
              </a:p>
              <a:p>
                <a:r>
                  <a:rPr lang="en-US" dirty="0" smtClean="0"/>
                  <a:t>B is often (usually)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neither random nor a variable</a:t>
                </a:r>
                <a:r>
                  <a:rPr lang="en-US" dirty="0" smtClean="0"/>
                  <a:t>.  </a:t>
                </a:r>
              </a:p>
              <a:p>
                <a:r>
                  <a:rPr lang="en-US" dirty="0" smtClean="0"/>
                  <a:t>We are interested in the plausibility of propositions faced with incomplete information, and so uncertainty.</a:t>
                </a:r>
              </a:p>
              <a:p>
                <a:endParaRPr lang="en-US" dirty="0" smtClean="0"/>
              </a:p>
              <a:p>
                <a:r>
                  <a:rPr lang="en-US" dirty="0" smtClean="0">
                    <a:solidFill>
                      <a:srgbClr val="0070C0"/>
                    </a:solidFill>
                  </a:rPr>
                  <a:t>Probabilistic statistics </a:t>
                </a:r>
                <a:r>
                  <a:rPr lang="en-US" dirty="0" smtClean="0"/>
                  <a:t>is the application of probability to making inferences with incomplete information (the data).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Jaynes (2004) </a:t>
                </a:r>
                <a:r>
                  <a:rPr lang="en-US" i="1" dirty="0" smtClean="0"/>
                  <a:t>Probability: The Logic of Science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5623"/>
                <a:ext cx="10515600" cy="4731340"/>
              </a:xfrm>
              <a:blipFill>
                <a:blip r:embed="rId3"/>
                <a:stretch>
                  <a:fillRect l="-1043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193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50" y="144995"/>
            <a:ext cx="4307498" cy="320780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77" y="3525519"/>
            <a:ext cx="4998722" cy="33324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73" y="3352799"/>
            <a:ext cx="4955364" cy="3303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8644" y="305811"/>
                <a:ext cx="472555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The trajectory of probability of CGI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sz="2400" b="0" dirty="0" smtClean="0"/>
                  <a:t> </a:t>
                </a:r>
                <a:r>
                  <a:rPr lang="en-US" sz="2400" dirty="0" smtClean="0"/>
                  <a:t>over weeks 0, 2, 4, 6, 8 controlling for: </a:t>
                </a:r>
              </a:p>
              <a:p>
                <a:r>
                  <a:rPr lang="en-US" sz="2400" dirty="0" smtClean="0"/>
                  <a:t>Demographic (age, sex)</a:t>
                </a:r>
              </a:p>
              <a:p>
                <a:r>
                  <a:rPr lang="en-US" sz="2400" dirty="0" smtClean="0"/>
                  <a:t>Physiological (weight, vital signs)</a:t>
                </a:r>
              </a:p>
              <a:p>
                <a:r>
                  <a:rPr lang="en-US" sz="2400" dirty="0" smtClean="0"/>
                  <a:t>Genetic (</a:t>
                </a:r>
                <a:r>
                  <a:rPr lang="en-US" sz="2400" i="1" dirty="0"/>
                  <a:t>SLC6A4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CYP2C19</a:t>
                </a:r>
                <a:r>
                  <a:rPr lang="en-US" sz="2400" dirty="0" smtClean="0"/>
                  <a:t>, </a:t>
                </a:r>
                <a:r>
                  <a:rPr lang="en-US" sz="2400" i="1" dirty="0"/>
                  <a:t>HTR2A</a:t>
                </a:r>
                <a:r>
                  <a:rPr lang="en-US" sz="2400" dirty="0" smtClean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44" y="305811"/>
                <a:ext cx="4725553" cy="2308324"/>
              </a:xfrm>
              <a:prstGeom prst="rect">
                <a:avLst/>
              </a:prstGeom>
              <a:blipFill>
                <a:blip r:embed="rId5"/>
                <a:stretch>
                  <a:fillRect l="-2065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28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95" y="339000"/>
            <a:ext cx="4683033" cy="862784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36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Advantage of Julia: </a:t>
            </a:r>
            <a:endParaRPr lang="en-US" sz="36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9195" y="1201783"/>
            <a:ext cx="49094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Conservation </a:t>
            </a:r>
            <a:r>
              <a:rPr lang="en-US" sz="2800" b="1" dirty="0">
                <a:ea typeface="Calibri" panose="020F0502020204030204" pitchFamily="34" charset="0"/>
                <a:cs typeface="Times New Roman" panose="02020603050405020304" pitchFamily="18" charset="0"/>
              </a:rPr>
              <a:t>of time and energy </a:t>
            </a: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of the applied researcher (anyone who is not a computer scientist).  For a computer scientist or programmer, the code is </a:t>
            </a:r>
            <a:r>
              <a:rPr lang="en-US" sz="2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often the </a:t>
            </a: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ultimate goal.  </a:t>
            </a:r>
            <a:endParaRPr lang="en-US" sz="28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an applied researcher, the code is just a means to an end.</a:t>
            </a:r>
          </a:p>
        </p:txBody>
      </p:sp>
      <p:pic>
        <p:nvPicPr>
          <p:cNvPr id="5" name="Picture 4" descr="Focu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5" y="208371"/>
            <a:ext cx="4528457" cy="6584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468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25297" cy="993412"/>
          </a:xfrm>
        </p:spPr>
        <p:txBody>
          <a:bodyPr>
            <a:normAutofit/>
          </a:bodyPr>
          <a:lstStyle/>
          <a:p>
            <a:r>
              <a:rPr lang="en-US" sz="3600" b="1" dirty="0"/>
              <a:t>Examples using Julia from our research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Reevaluating </a:t>
            </a:r>
            <a:r>
              <a:rPr lang="en-US" dirty="0"/>
              <a:t>the evidence from previously conducted </a:t>
            </a:r>
            <a:r>
              <a:rPr lang="en-US" dirty="0" smtClean="0"/>
              <a:t>RCTs using Bayesian updating.</a:t>
            </a:r>
            <a:endParaRPr lang="en-US" dirty="0"/>
          </a:p>
          <a:p>
            <a:pPr lvl="0"/>
            <a:r>
              <a:rPr lang="en-US" dirty="0"/>
              <a:t>Analysis of abandoned </a:t>
            </a:r>
            <a:r>
              <a:rPr lang="en-US" dirty="0" smtClean="0"/>
              <a:t>trials – Bayesian posteriors from summary statistics.</a:t>
            </a:r>
            <a:endParaRPr lang="en-US" dirty="0"/>
          </a:p>
          <a:p>
            <a:pPr lvl="0"/>
            <a:r>
              <a:rPr lang="en-US" dirty="0"/>
              <a:t>Joint evaluation of tolerability and efficacy in </a:t>
            </a:r>
            <a:r>
              <a:rPr lang="en-US" dirty="0" smtClean="0"/>
              <a:t>RCTs – examine the </a:t>
            </a:r>
            <a:r>
              <a:rPr lang="en-US" b="1" dirty="0" smtClean="0"/>
              <a:t>joint</a:t>
            </a:r>
            <a:r>
              <a:rPr lang="en-US" dirty="0" smtClean="0"/>
              <a:t> posterior distribution.</a:t>
            </a:r>
            <a:endParaRPr lang="en-US" dirty="0"/>
          </a:p>
          <a:p>
            <a:r>
              <a:rPr lang="en-US" dirty="0"/>
              <a:t>Bayesian hierarchical modeling for </a:t>
            </a:r>
            <a:r>
              <a:rPr lang="en-US" dirty="0" smtClean="0"/>
              <a:t>meta-analyses, e.g. </a:t>
            </a:r>
            <a:r>
              <a:rPr lang="en-US" dirty="0"/>
              <a:t>evaluating adverse events (“side effects”) in trial </a:t>
            </a:r>
            <a:r>
              <a:rPr lang="en-US" dirty="0" smtClean="0"/>
              <a:t>participants.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90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1817" y="681529"/>
            <a:ext cx="2960914" cy="78526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Thanks!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45" y="3667642"/>
            <a:ext cx="3246786" cy="21645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362" y="1733005"/>
            <a:ext cx="100417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 to generate </a:t>
            </a:r>
            <a:r>
              <a:rPr lang="en-US" sz="2800" dirty="0" smtClean="0"/>
              <a:t>the </a:t>
            </a:r>
            <a:r>
              <a:rPr lang="en-US" sz="2800" dirty="0"/>
              <a:t>figures and results is available </a:t>
            </a:r>
            <a:r>
              <a:rPr lang="en-US" sz="2800" dirty="0" smtClean="0"/>
              <a:t>in </a:t>
            </a:r>
            <a:r>
              <a:rPr lang="en-US" sz="2800" dirty="0"/>
              <a:t>the </a:t>
            </a:r>
            <a:r>
              <a:rPr lang="en-US" sz="2800" dirty="0" err="1"/>
              <a:t>github</a:t>
            </a:r>
            <a:r>
              <a:rPr lang="en-US" sz="2800" dirty="0"/>
              <a:t> </a:t>
            </a:r>
            <a:r>
              <a:rPr lang="en-US" sz="2800" dirty="0" smtClean="0"/>
              <a:t>repositories:</a:t>
            </a:r>
          </a:p>
          <a:p>
            <a:endParaRPr lang="en-US" sz="2800" dirty="0" smtClean="0"/>
          </a:p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github.com/tszanalytics/Juliacon2019</a:t>
            </a:r>
            <a:r>
              <a:rPr lang="en-US" sz="2800" dirty="0" smtClean="0"/>
              <a:t>  </a:t>
            </a:r>
          </a:p>
          <a:p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github.com/tszanalytics/BayesTesting.jl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20497" cy="85407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Probabilistic statistics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341120"/>
                <a:ext cx="10877005" cy="483584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Simplest case: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successes</a:t>
                </a:r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smtClean="0"/>
                  <a:t>with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unknown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probability of success,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Common misunderstanding: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is a constant, not a random variable</a:t>
                </a:r>
                <a:r>
                  <a:rPr lang="en-US" dirty="0" smtClean="0"/>
                  <a:t>.  Bayesian inference does </a:t>
                </a:r>
                <a:r>
                  <a:rPr lang="en-US" b="1" dirty="0" smtClean="0"/>
                  <a:t>not</a:t>
                </a:r>
                <a:r>
                  <a:rPr lang="en-US" dirty="0" smtClean="0"/>
                  <a:t>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 is random. </a:t>
                </a:r>
              </a:p>
              <a:p>
                <a:r>
                  <a:rPr lang="en-US" dirty="0" smtClean="0"/>
                  <a:t>The posterior distribution represents uncertain knowledge about the unknown constant. </a:t>
                </a:r>
              </a:p>
              <a:p>
                <a:r>
                  <a:rPr lang="en-US" dirty="0" smtClean="0"/>
                  <a:t>E.g. </a:t>
                </a:r>
                <a:r>
                  <a:rPr lang="en-US" sz="2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θ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</a:t>
                </a:r>
                <a:r>
                  <a:rPr lang="en-US" sz="2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0.3; </a:t>
                </a:r>
                <a:r>
                  <a:rPr lang="en-US" sz="24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Random.seed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!(</a:t>
                </a:r>
                <a:r>
                  <a:rPr lang="en-US" sz="2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41); x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rand(Bernoulli(θ),</a:t>
                </a:r>
                <a:r>
                  <a:rPr lang="en-US" sz="2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10)</a:t>
                </a:r>
              </a:p>
              <a:p>
                <a:r>
                  <a:rPr lang="en-US" dirty="0" smtClean="0"/>
                  <a:t>If we know the RNG algorithm and the seed, with only a few observations we can determine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 exactly.  </a:t>
                </a:r>
              </a:p>
              <a:p>
                <a:r>
                  <a:rPr lang="en-US" dirty="0" smtClean="0"/>
                  <a:t>With less information (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only the sample, x) </a:t>
                </a:r>
                <a:r>
                  <a:rPr lang="en-US" dirty="0" smtClean="0"/>
                  <a:t>we can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represent our uncertain knowledge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probabilistically</a:t>
                </a:r>
                <a:r>
                  <a:rPr lang="en-US" dirty="0" smtClean="0"/>
                  <a:t>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341120"/>
                <a:ext cx="10877005" cy="4835843"/>
              </a:xfrm>
              <a:blipFill>
                <a:blip r:embed="rId2"/>
                <a:stretch>
                  <a:fillRect l="-1008" t="-2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45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 smtClean="0"/>
                  <a:t>Uncertain knowledge about an unknown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600" b="1" dirty="0" smtClean="0"/>
                  <a:t> the unknown is random</a:t>
                </a:r>
                <a:endParaRPr lang="en-US" sz="36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 t="-1843" r="-1797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774" y="1638886"/>
                <a:ext cx="10524533" cy="4811151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The posterior distribution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represents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uncertain knowledge 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0070C0"/>
                    </a:solidFill>
                  </a:rPr>
                  <a:t>   a</a:t>
                </a:r>
                <a:r>
                  <a:rPr lang="en-US" b="0" dirty="0" smtClean="0">
                    <a:solidFill>
                      <a:srgbClr val="0070C0"/>
                    </a:solidFill>
                  </a:rPr>
                  <a:t>bout the unknown constant</a:t>
                </a:r>
                <a:r>
                  <a:rPr lang="en-US" b="0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Data generating process:</a:t>
                </a:r>
                <a:endParaRPr lang="en-US" dirty="0"/>
              </a:p>
              <a:p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</a:t>
                </a:r>
                <a:r>
                  <a:rPr lang="en-US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rand(Bernoulli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(θ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),</a:t>
                </a:r>
                <a:r>
                  <a:rPr lang="en-US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r>
                  <a:rPr lang="en-US" dirty="0" smtClean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r>
                  <a:rPr lang="en-US" b="0" dirty="0" smtClean="0"/>
                  <a:t>, our knowledge</a:t>
                </a:r>
              </a:p>
              <a:p>
                <a:pPr marL="0" indent="0">
                  <a:buNone/>
                </a:pPr>
                <a:r>
                  <a:rPr lang="en-US" b="0" dirty="0" smtClean="0"/>
                  <a:t>   about </a:t>
                </a:r>
                <a:r>
                  <a:rPr lang="en-US" dirty="0" smtClean="0"/>
                  <a:t> the unknown parameter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approaches c</a:t>
                </a:r>
                <a:r>
                  <a:rPr lang="en-US" b="0" dirty="0" smtClean="0"/>
                  <a:t>ertainty.</a:t>
                </a:r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[0, 1, 0, 1, 0, 0, 0, 1, 0, 1</a:t>
                </a:r>
                <a:r>
                  <a:rPr lang="en-US" dirty="0" smtClean="0"/>
                  <a:t>], unknown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774" y="1638886"/>
                <a:ext cx="10524533" cy="4811151"/>
              </a:xfrm>
              <a:blipFill>
                <a:blip r:embed="rId3"/>
                <a:stretch>
                  <a:fillRect l="-1042" t="-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697" y="1198317"/>
            <a:ext cx="6611486" cy="44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420497" cy="923744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Probabilistic Computation: A Fairy Tale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823" y="1288870"/>
            <a:ext cx="10515600" cy="5138056"/>
          </a:xfrm>
        </p:spPr>
        <p:txBody>
          <a:bodyPr>
            <a:normAutofit/>
          </a:bodyPr>
          <a:lstStyle/>
          <a:p>
            <a:r>
              <a:rPr lang="en-US" dirty="0" smtClean="0"/>
              <a:t>The axioms of probability lead directly to Bayes’ Theorem.</a:t>
            </a:r>
          </a:p>
          <a:p>
            <a:r>
              <a:rPr lang="en-US" dirty="0" smtClean="0"/>
              <a:t>Bayes’ Theorem used as a rule for inference  =&gt; analytical intractability as our problems become more complex.  </a:t>
            </a:r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equires multi-dimensional integration</a:t>
            </a:r>
            <a:r>
              <a:rPr lang="en-US" dirty="0"/>
              <a:t> </a:t>
            </a:r>
            <a:r>
              <a:rPr lang="en-US" dirty="0" smtClean="0"/>
              <a:t>=&gt; </a:t>
            </a:r>
            <a:r>
              <a:rPr lang="en-US" dirty="0" smtClean="0">
                <a:solidFill>
                  <a:srgbClr val="FF0000"/>
                </a:solidFill>
              </a:rPr>
              <a:t>the curse of dimensionality</a:t>
            </a:r>
            <a:r>
              <a:rPr lang="en-US" dirty="0" smtClean="0"/>
              <a:t> is the main problem.</a:t>
            </a:r>
          </a:p>
          <a:p>
            <a:r>
              <a:rPr lang="en-US" dirty="0" smtClean="0"/>
              <a:t>Stan </a:t>
            </a:r>
            <a:r>
              <a:rPr lang="en-US" dirty="0" err="1" smtClean="0"/>
              <a:t>Ulum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mathemagician</a:t>
            </a:r>
            <a:r>
              <a:rPr lang="en-US" dirty="0" smtClean="0"/>
              <a:t>, in hospital, couldn’t solve a complex combinatorial problem, so he invented the Monte Carlo method and solved the problem probabilistically.</a:t>
            </a:r>
          </a:p>
          <a:p>
            <a:r>
              <a:rPr lang="en-US" dirty="0"/>
              <a:t>H</a:t>
            </a:r>
            <a:r>
              <a:rPr lang="en-US" dirty="0" smtClean="0"/>
              <a:t>e </a:t>
            </a:r>
            <a:r>
              <a:rPr lang="en-US" dirty="0"/>
              <a:t>recovered, went back to Los Alamos and ran MC simulations on the </a:t>
            </a:r>
            <a:r>
              <a:rPr lang="en-US" dirty="0" smtClean="0"/>
              <a:t>computer (ENIAC).</a:t>
            </a:r>
            <a:endParaRPr lang="en-US" dirty="0"/>
          </a:p>
          <a:p>
            <a:r>
              <a:rPr lang="en-US" dirty="0" smtClean="0"/>
              <a:t>=&gt; MC simulation and Metropolis methods (1940s, 50s)</a:t>
            </a:r>
          </a:p>
        </p:txBody>
      </p:sp>
    </p:spTree>
    <p:extLst>
      <p:ext uri="{BB962C8B-B14F-4D97-AF65-F5344CB8AC3E}">
        <p14:creationId xmlns:p14="http://schemas.microsoft.com/office/powerpoint/2010/main" val="167432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Probabilistic Computation</a:t>
            </a:r>
            <a:r>
              <a:rPr lang="en-US" sz="3200" dirty="0" smtClean="0"/>
              <a:t>: solving complex problems with uncertain answers numerically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About 50 years later, Bayesian statisticians realized what this meant for probabilistic reasoning and Bayesian inference.</a:t>
                </a:r>
              </a:p>
              <a:p>
                <a:r>
                  <a:rPr lang="en-US" dirty="0" smtClean="0"/>
                  <a:t>MCMC methods use computational power and pseudo-randomization to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bypass the curse of dimensionality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So, we have an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unknown fixed quantity</a:t>
                </a:r>
                <a:r>
                  <a:rPr lang="en-US" dirty="0" smtClean="0"/>
                  <a:t>,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, we are interested in evaluating or using for prediction.</a:t>
                </a:r>
              </a:p>
              <a:p>
                <a:r>
                  <a:rPr lang="en-US" dirty="0" smtClean="0"/>
                  <a:t>The information available concerning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, the model specification and the data, are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insufficient to determine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with certainty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39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03377" cy="85407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Probabilistic Biostatistics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1114" y="1433738"/>
                <a:ext cx="10515600" cy="474934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Analyzing Randomized Controlled Trials (RCTs): </a:t>
                </a:r>
              </a:p>
              <a:p>
                <a:r>
                  <a:rPr lang="en-US" dirty="0"/>
                  <a:t>S</a:t>
                </a:r>
                <a:r>
                  <a:rPr lang="en-US" dirty="0" smtClean="0"/>
                  <a:t>implest case: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successfully treated </a:t>
                </a:r>
                <a:r>
                  <a:rPr lang="en-US" dirty="0" smtClean="0"/>
                  <a:t>out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patients </a:t>
                </a:r>
                <a:r>
                  <a:rPr lang="en-US" dirty="0" smtClean="0"/>
                  <a:t>with unknown constant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probability of success,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Interest in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underlying probability of success for a new patient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For quantitative data, interest in comparing average treatment effect (ATE) for different treatments (or treatment vs. placebo).</a:t>
                </a:r>
              </a:p>
              <a:p>
                <a:r>
                  <a:rPr lang="en-US" dirty="0" smtClean="0"/>
                  <a:t>Interest in combining evidence from several RCTs</a:t>
                </a:r>
              </a:p>
              <a:p>
                <a:r>
                  <a:rPr lang="en-US" dirty="0" smtClean="0"/>
                  <a:t>Interest in obtaining evidence from clinical practice (‘evidential medicine’).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1114" y="1433738"/>
                <a:ext cx="10515600" cy="4749347"/>
              </a:xfrm>
              <a:blipFill>
                <a:blip r:embed="rId2"/>
                <a:stretch>
                  <a:fillRect l="-1043" t="-2054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25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365125"/>
            <a:ext cx="7715794" cy="67119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The two (or more) field (or hat) problem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21" y="951227"/>
            <a:ext cx="3797734" cy="3797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00" y="887319"/>
            <a:ext cx="3797735" cy="3797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0781" y="4299307"/>
            <a:ext cx="1013043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dirty="0" smtClean="0">
                <a:solidFill>
                  <a:srgbClr val="FF0000"/>
                </a:solidFill>
              </a:rPr>
              <a:t>Problem</a:t>
            </a:r>
            <a:r>
              <a:rPr lang="en-US" sz="2800" dirty="0" smtClean="0">
                <a:solidFill>
                  <a:srgbClr val="FF0000"/>
                </a:solidFill>
              </a:rPr>
              <a:t>: </a:t>
            </a:r>
            <a:r>
              <a:rPr lang="en-US" sz="2800" dirty="0" smtClean="0"/>
              <a:t>We often must wear multiple expertise ‘hats’ when conducting scientific research. Research teams are expensive, so often the </a:t>
            </a:r>
            <a:r>
              <a:rPr lang="en-US" sz="2800" dirty="0" err="1" smtClean="0"/>
              <a:t>nonexpert</a:t>
            </a:r>
            <a:r>
              <a:rPr lang="en-US" sz="2800" dirty="0" smtClean="0"/>
              <a:t> has to gain some expertise.  </a:t>
            </a:r>
          </a:p>
          <a:p>
            <a:pPr>
              <a:spcBef>
                <a:spcPts val="600"/>
              </a:spcBef>
            </a:pPr>
            <a:r>
              <a:rPr lang="en-US" sz="2800" b="1" dirty="0" smtClean="0">
                <a:solidFill>
                  <a:srgbClr val="00B050"/>
                </a:solidFill>
              </a:rPr>
              <a:t>Solution</a:t>
            </a:r>
            <a:r>
              <a:rPr lang="en-US" sz="2800" dirty="0" smtClean="0">
                <a:solidFill>
                  <a:srgbClr val="00B050"/>
                </a:solidFill>
              </a:rPr>
              <a:t>:  </a:t>
            </a:r>
            <a:r>
              <a:rPr lang="en-US" sz="2800" dirty="0" smtClean="0"/>
              <a:t>Julia + computational probabilistic inference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6650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1642</Words>
  <Application>Microsoft Office PowerPoint</Application>
  <PresentationFormat>Widescreen</PresentationFormat>
  <Paragraphs>207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Probabilistic Biostatistics with </vt:lpstr>
      <vt:lpstr>What is “probabilistic” statistics?</vt:lpstr>
      <vt:lpstr>Probabilistic Logic → Probabilistic Statistics</vt:lpstr>
      <vt:lpstr>Probabilistic statistics</vt:lpstr>
      <vt:lpstr>Uncertain knowledge about an unknown ≠ the unknown is random</vt:lpstr>
      <vt:lpstr>Probabilistic Computation: A Fairy Tale</vt:lpstr>
      <vt:lpstr>Probabilistic Computation: solving complex problems with uncertain answers numerically</vt:lpstr>
      <vt:lpstr>Probabilistic Biostatistics</vt:lpstr>
      <vt:lpstr>The two (or more) field (or hat) problem</vt:lpstr>
      <vt:lpstr>MCMC  +             =          (Keeping It Sophisticatedly Simple)</vt:lpstr>
      <vt:lpstr>Overthrowing the dictatorship of p-values</vt:lpstr>
      <vt:lpstr>Overcoming institutional inertia and bias</vt:lpstr>
      <vt:lpstr>Applications of Probabilistic Biostatistics with Julia   </vt:lpstr>
      <vt:lpstr>CAMS: Child/Adolescent Multimodal Study</vt:lpstr>
      <vt:lpstr>PowerPoint Presentation</vt:lpstr>
      <vt:lpstr>PowerPoint Presentation</vt:lpstr>
      <vt:lpstr>Sequential Bayesian updating</vt:lpstr>
      <vt:lpstr>Sequential Bayesian updating</vt:lpstr>
      <vt:lpstr>Sequential Bayesian updating</vt:lpstr>
      <vt:lpstr>Bayesian updating without the math</vt:lpstr>
      <vt:lpstr>Sequential updating for CAMS data: when to stop?</vt:lpstr>
      <vt:lpstr>PARS for Difference in ATE (Sertraline+CBT – Placebo)</vt:lpstr>
      <vt:lpstr>Bayesian Meta-analyses: the BHM</vt:lpstr>
      <vt:lpstr>BHMs explicitly model across trial heterogeneity</vt:lpstr>
      <vt:lpstr>A Bayesian Hierarchical Model (BHM)</vt:lpstr>
      <vt:lpstr>Turing.jl: Two specifications for models with a  binomial (or Bernoulli) likelihood</vt:lpstr>
      <vt:lpstr>Turing.jl HMC estimation</vt:lpstr>
      <vt:lpstr>[NUTS] time   = 33.1 seconds;  3 chains; samples per chain = 10,000 Parameters: w, theta[1:5], KappaMinusTwo (K-2)</vt:lpstr>
      <vt:lpstr>Meta-analysis for Activation Side Effect (AE)</vt:lpstr>
      <vt:lpstr>PowerPoint Presentation</vt:lpstr>
      <vt:lpstr>Key Advantage of Julia: </vt:lpstr>
      <vt:lpstr>Examples using Julia from our research</vt:lpstr>
      <vt:lpstr>Thanks!</vt:lpstr>
    </vt:vector>
  </TitlesOfParts>
  <Company>Lindner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gif</dc:title>
  <dc:creator>Jeffrey Mills</dc:creator>
  <cp:lastModifiedBy>Jeffrey Mills</cp:lastModifiedBy>
  <cp:revision>81</cp:revision>
  <dcterms:created xsi:type="dcterms:W3CDTF">2019-07-08T15:46:07Z</dcterms:created>
  <dcterms:modified xsi:type="dcterms:W3CDTF">2019-07-24T14:20:20Z</dcterms:modified>
</cp:coreProperties>
</file>